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"/>
  </p:notesMasterIdLst>
  <p:sldIdLst>
    <p:sldId id="273" r:id="rId2"/>
    <p:sldId id="291" r:id="rId3"/>
    <p:sldId id="287" r:id="rId4"/>
    <p:sldId id="288" r:id="rId5"/>
    <p:sldId id="278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342"/>
    <p:restoredTop sz="81271"/>
  </p:normalViewPr>
  <p:slideViewPr>
    <p:cSldViewPr snapToGrid="0" snapToObjects="1">
      <p:cViewPr varScale="1">
        <p:scale>
          <a:sx n="59" d="100"/>
          <a:sy n="59" d="100"/>
        </p:scale>
        <p:origin x="123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41508F-8BF6-CA40-986F-EBC9CD7FB025}" type="datetimeFigureOut">
              <a:rPr lang="x-none" smtClean="0"/>
              <a:t>20/01/2023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644FCE-024E-DA42-AFB3-6EDDE00D47C0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33859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9B5F1E31-8D60-452A-B375-1D2954E2E3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930199C3-4A93-4A4E-A44A-B5E435658D3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CR" altLang="es-PE" sz="900" b="1">
                <a:latin typeface="Verdana" panose="020B0604030504040204" pitchFamily="34" charset="0"/>
              </a:rPr>
              <a:t>Notas para el instructor: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s-PE" sz="900">
                <a:latin typeface="Verdana" panose="020B0604030504040204" pitchFamily="34" charset="0"/>
              </a:rPr>
              <a:t>xxxx</a:t>
            </a:r>
            <a:endParaRPr lang="es-ES_tradnl" altLang="es-PE" sz="900">
              <a:latin typeface="Verdana" panose="020B0604030504040204" pitchFamily="34" charset="0"/>
            </a:endParaRPr>
          </a:p>
          <a:p>
            <a:endParaRPr lang="en-US" altLang="es-P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E74714-70C2-4DCE-BDAB-F2D8FE4971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43B6512-0966-4F83-8507-2709E7F5A21E}" type="slidenum">
              <a:rPr lang="en-US" altLang="es-PE">
                <a:latin typeface="Calibri" panose="020F0502020204030204" pitchFamily="34" charset="0"/>
              </a:rPr>
              <a:pPr eaLnBrk="1" hangingPunct="1"/>
              <a:t>3</a:t>
            </a:fld>
            <a:endParaRPr lang="en-US" altLang="es-P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FE95557A-3E91-403C-A359-70486440850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1F50B0D9-3542-49B3-AD34-0FFC0767C3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CR" altLang="es-PE" sz="900" b="1">
                <a:latin typeface="Verdana" panose="020B0604030504040204" pitchFamily="34" charset="0"/>
              </a:rPr>
              <a:t>Notas para el instructor: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s-PE" sz="900">
                <a:latin typeface="Verdana" panose="020B0604030504040204" pitchFamily="34" charset="0"/>
              </a:rPr>
              <a:t>xxxx</a:t>
            </a:r>
            <a:endParaRPr lang="es-ES_tradnl" altLang="es-PE" sz="900">
              <a:latin typeface="Verdan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B53717-7055-4F06-94C7-A711DC535A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F49C2A6-6E7D-42D2-9092-58797D232CD8}" type="slidenum">
              <a:rPr lang="en-US" altLang="es-PE">
                <a:latin typeface="Calibri" panose="020F0502020204030204" pitchFamily="34" charset="0"/>
              </a:rPr>
              <a:pPr eaLnBrk="1" hangingPunct="1"/>
              <a:t>4</a:t>
            </a:fld>
            <a:endParaRPr lang="en-US" altLang="es-P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43892199-706E-4694-A84C-70DCA13F60F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A864EECB-2FCA-4DE0-BD27-290CA920E1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CR" altLang="es-PE" sz="900" b="1">
                <a:latin typeface="Verdana" panose="020B0604030504040204" pitchFamily="34" charset="0"/>
              </a:rPr>
              <a:t>Notas para el instructor: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s-PE" sz="900">
                <a:latin typeface="Verdana" panose="020B0604030504040204" pitchFamily="34" charset="0"/>
              </a:rPr>
              <a:t>xxxx</a:t>
            </a:r>
            <a:endParaRPr lang="es-ES_tradnl" altLang="es-PE" sz="900">
              <a:latin typeface="Verdana" panose="020B0604030504040204" pitchFamily="34" charset="0"/>
            </a:endParaRPr>
          </a:p>
          <a:p>
            <a:endParaRPr lang="en-US" altLang="es-PE" sz="9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D86050-FA6A-4A09-B611-FB168DBBF1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DA9AFA2-CD00-4378-818F-92BF8DE2EC59}" type="slidenum">
              <a:rPr lang="en-US" altLang="es-PE">
                <a:latin typeface="Calibri" panose="020F0502020204030204" pitchFamily="34" charset="0"/>
              </a:rPr>
              <a:pPr eaLnBrk="1" hangingPunct="1"/>
              <a:t>5</a:t>
            </a:fld>
            <a:endParaRPr lang="en-US" altLang="es-P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49C8D-04AA-AA43-8EC6-E8DD668DB828}" type="datetimeFigureOut">
              <a:rPr lang="x-none" smtClean="0"/>
              <a:t>20/01/2023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D3E1D-8970-1048-ADE0-22741E98A723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48747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49C8D-04AA-AA43-8EC6-E8DD668DB828}" type="datetimeFigureOut">
              <a:rPr lang="x-none" smtClean="0"/>
              <a:t>20/01/2023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D3E1D-8970-1048-ADE0-22741E98A723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78649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49C8D-04AA-AA43-8EC6-E8DD668DB828}" type="datetimeFigureOut">
              <a:rPr lang="x-none" smtClean="0"/>
              <a:t>20/01/2023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D3E1D-8970-1048-ADE0-22741E98A723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94302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4300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2286000"/>
            <a:ext cx="3810000" cy="40465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86000"/>
            <a:ext cx="3810000" cy="40465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322D28-1CCB-48C6-8A98-EE209A34E5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55436-38E4-463E-88FD-2C087ACB5937}" type="datetime10">
              <a:rPr lang="en-US"/>
              <a:pPr>
                <a:defRPr/>
              </a:pPr>
              <a:t>13:42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437004-08E5-45E3-8BF4-739811D77C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Copyright 2007 Rainforest Alliance</a:t>
            </a:r>
          </a:p>
        </p:txBody>
      </p:sp>
    </p:spTree>
    <p:extLst>
      <p:ext uri="{BB962C8B-B14F-4D97-AF65-F5344CB8AC3E}">
        <p14:creationId xmlns:p14="http://schemas.microsoft.com/office/powerpoint/2010/main" val="1124084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49C8D-04AA-AA43-8EC6-E8DD668DB828}" type="datetimeFigureOut">
              <a:rPr lang="x-none" smtClean="0"/>
              <a:t>20/01/2023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D3E1D-8970-1048-ADE0-22741E98A723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56513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49C8D-04AA-AA43-8EC6-E8DD668DB828}" type="datetimeFigureOut">
              <a:rPr lang="x-none" smtClean="0"/>
              <a:t>20/01/2023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D3E1D-8970-1048-ADE0-22741E98A723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54373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49C8D-04AA-AA43-8EC6-E8DD668DB828}" type="datetimeFigureOut">
              <a:rPr lang="x-none" smtClean="0"/>
              <a:t>20/01/2023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D3E1D-8970-1048-ADE0-22741E98A723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77909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49C8D-04AA-AA43-8EC6-E8DD668DB828}" type="datetimeFigureOut">
              <a:rPr lang="x-none" smtClean="0"/>
              <a:t>20/01/2023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D3E1D-8970-1048-ADE0-22741E98A723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91582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49C8D-04AA-AA43-8EC6-E8DD668DB828}" type="datetimeFigureOut">
              <a:rPr lang="x-none" smtClean="0"/>
              <a:t>20/01/2023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D3E1D-8970-1048-ADE0-22741E98A723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63945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49C8D-04AA-AA43-8EC6-E8DD668DB828}" type="datetimeFigureOut">
              <a:rPr lang="x-none" smtClean="0"/>
              <a:t>20/01/2023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D3E1D-8970-1048-ADE0-22741E98A723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56236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49C8D-04AA-AA43-8EC6-E8DD668DB828}" type="datetimeFigureOut">
              <a:rPr lang="x-none" smtClean="0"/>
              <a:t>20/01/2023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D3E1D-8970-1048-ADE0-22741E98A723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20824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49C8D-04AA-AA43-8EC6-E8DD668DB828}" type="datetimeFigureOut">
              <a:rPr lang="x-none" smtClean="0"/>
              <a:t>20/01/2023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D3E1D-8970-1048-ADE0-22741E98A723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34615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49C8D-04AA-AA43-8EC6-E8DD668DB828}" type="datetimeFigureOut">
              <a:rPr lang="x-none" smtClean="0"/>
              <a:t>20/01/2023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D3E1D-8970-1048-ADE0-22741E98A723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34959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3.jpeg"/><Relationship Id="rId4" Type="http://schemas.openxmlformats.org/officeDocument/2006/relationships/image" Target="../media/image5.jpe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1.jpg"/><Relationship Id="rId7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3.jpe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44F0DDDB-3A8F-4CFC-99E8-0AD915AE5A96}"/>
              </a:ext>
            </a:extLst>
          </p:cNvPr>
          <p:cNvSpPr/>
          <p:nvPr/>
        </p:nvSpPr>
        <p:spPr>
          <a:xfrm>
            <a:off x="3135086" y="1"/>
            <a:ext cx="6008914" cy="68579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2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F3F496F-2D2B-48C4-8B69-D5779BFF2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480" y="2447299"/>
            <a:ext cx="5535386" cy="1325563"/>
          </a:xfrm>
        </p:spPr>
        <p:txBody>
          <a:bodyPr>
            <a:noAutofit/>
          </a:bodyPr>
          <a:lstStyle/>
          <a:p>
            <a:pPr algn="ctr"/>
            <a:r>
              <a:rPr lang="es-PE" sz="4800" b="1" dirty="0">
                <a:solidFill>
                  <a:schemeClr val="bg1"/>
                </a:solidFill>
              </a:rPr>
              <a:t>“importancia de la</a:t>
            </a:r>
            <a:r>
              <a:rPr lang="es-PE" sz="4800" b="1" dirty="0"/>
              <a:t> </a:t>
            </a:r>
            <a:r>
              <a:rPr lang="es-PE" sz="4800" b="1" dirty="0">
                <a:solidFill>
                  <a:srgbClr val="FF0000"/>
                </a:solidFill>
              </a:rPr>
              <a:t>Certificación en las Cooperativas</a:t>
            </a:r>
            <a:r>
              <a:rPr lang="es-PE" sz="4800" b="1" dirty="0"/>
              <a:t> </a:t>
            </a:r>
            <a:r>
              <a:rPr lang="es-PE" sz="4800" b="1" dirty="0">
                <a:solidFill>
                  <a:schemeClr val="bg1"/>
                </a:solidFill>
              </a:rPr>
              <a:t>del Perú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757892A-1ABC-4784-8608-B59707D36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1915887" y="1915888"/>
            <a:ext cx="6966859" cy="3135086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4A41E30-35DD-4313-9985-95164456009D}"/>
              </a:ext>
            </a:extLst>
          </p:cNvPr>
          <p:cNvSpPr txBox="1">
            <a:spLocks/>
          </p:cNvSpPr>
          <p:nvPr/>
        </p:nvSpPr>
        <p:spPr>
          <a:xfrm>
            <a:off x="522513" y="5066478"/>
            <a:ext cx="2090057" cy="1354592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x-none" sz="2800" dirty="0"/>
              <a:t>Agroforestal </a:t>
            </a:r>
            <a:br>
              <a:rPr lang="x-none" sz="2800" dirty="0"/>
            </a:br>
            <a:r>
              <a:rPr lang="x-none" sz="2800" dirty="0"/>
              <a:t>Aromas </a:t>
            </a:r>
            <a:br>
              <a:rPr lang="x-none" sz="2800" dirty="0"/>
            </a:br>
            <a:r>
              <a:rPr lang="x-none" sz="2800" dirty="0"/>
              <a:t>Amazónicos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EDC34E5-C0BB-4AAD-959B-A82A9EAA7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57" y="2830638"/>
            <a:ext cx="2416628" cy="2450483"/>
          </a:xfrm>
          <a:prstGeom prst="rect">
            <a:avLst/>
          </a:prstGeom>
          <a:noFill/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1E6AA07-2398-4D00-B977-2FD5EEC174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67"/>
          <a:stretch/>
        </p:blipFill>
        <p:spPr>
          <a:xfrm>
            <a:off x="3175906" y="6220160"/>
            <a:ext cx="5968093" cy="61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17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439561F7-3627-4797-923C-CEC5AC5D4CDA}"/>
              </a:ext>
            </a:extLst>
          </p:cNvPr>
          <p:cNvSpPr/>
          <p:nvPr/>
        </p:nvSpPr>
        <p:spPr>
          <a:xfrm>
            <a:off x="3167742" y="1"/>
            <a:ext cx="6008913" cy="60905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757892A-1ABC-4784-8608-B59707D36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1915887" y="1915888"/>
            <a:ext cx="6966859" cy="3135086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4A41E30-35DD-4313-9985-95164456009D}"/>
              </a:ext>
            </a:extLst>
          </p:cNvPr>
          <p:cNvSpPr txBox="1">
            <a:spLocks/>
          </p:cNvSpPr>
          <p:nvPr/>
        </p:nvSpPr>
        <p:spPr>
          <a:xfrm>
            <a:off x="522513" y="5066478"/>
            <a:ext cx="2090057" cy="1354592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x-none" sz="2800" dirty="0"/>
              <a:t>Agroforestal </a:t>
            </a:r>
            <a:br>
              <a:rPr lang="x-none" sz="2800" dirty="0"/>
            </a:br>
            <a:r>
              <a:rPr lang="x-none" sz="2800" dirty="0"/>
              <a:t>Aromas </a:t>
            </a:r>
            <a:br>
              <a:rPr lang="x-none" sz="2800" dirty="0"/>
            </a:br>
            <a:r>
              <a:rPr lang="x-none" sz="2800" dirty="0"/>
              <a:t>Amazónicos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EDC34E5-C0BB-4AAD-959B-A82A9EAA7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57" y="2830638"/>
            <a:ext cx="2416628" cy="2450483"/>
          </a:xfrm>
          <a:prstGeom prst="rect">
            <a:avLst/>
          </a:prstGeom>
          <a:noFill/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1E6AA07-2398-4D00-B977-2FD5EEC174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67"/>
          <a:stretch/>
        </p:blipFill>
        <p:spPr>
          <a:xfrm>
            <a:off x="3175906" y="6220160"/>
            <a:ext cx="5968093" cy="613794"/>
          </a:xfrm>
          <a:prstGeom prst="rect">
            <a:avLst/>
          </a:prstGeom>
        </p:spPr>
      </p:pic>
      <p:sp>
        <p:nvSpPr>
          <p:cNvPr id="12" name="Título 11">
            <a:extLst>
              <a:ext uri="{FF2B5EF4-FFF2-40B4-BE49-F238E27FC236}">
                <a16:creationId xmlns:a16="http://schemas.microsoft.com/office/drawing/2014/main" id="{1F29B024-0C3D-46BD-B2A5-E43CF2562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708" y="617537"/>
            <a:ext cx="5216979" cy="1325563"/>
          </a:xfrm>
        </p:spPr>
        <p:txBody>
          <a:bodyPr/>
          <a:lstStyle/>
          <a:p>
            <a:pPr algn="ctr"/>
            <a:r>
              <a:rPr lang="es-PE" dirty="0"/>
              <a:t>Beneficios de la Certificación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045AAAF3-5A5A-4F32-8067-DE34CB620F66}"/>
              </a:ext>
            </a:extLst>
          </p:cNvPr>
          <p:cNvSpPr txBox="1">
            <a:spLocks noChangeArrowheads="1"/>
          </p:cNvSpPr>
          <p:nvPr/>
        </p:nvSpPr>
        <p:spPr>
          <a:xfrm>
            <a:off x="3687063" y="1992086"/>
            <a:ext cx="4970267" cy="3600450"/>
          </a:xfrm>
          <a:prstGeom prst="rect">
            <a:avLst/>
          </a:prstGeom>
        </p:spPr>
        <p:txBody>
          <a:bodyPr/>
          <a:lstStyle/>
          <a:p>
            <a:pPr eaLnBrk="0" hangingPunct="0">
              <a:spcBef>
                <a:spcPct val="20000"/>
              </a:spcBef>
              <a:buSzPct val="80000"/>
              <a:defRPr/>
            </a:pPr>
            <a:endParaRPr lang="es-ES" sz="2800" kern="0" dirty="0"/>
          </a:p>
          <a:p>
            <a:pPr marL="857250" lvl="2" indent="-171450" eaLnBrk="0" hangingPunct="0">
              <a:spcBef>
                <a:spcPct val="20000"/>
              </a:spcBef>
              <a:buSzPct val="80000"/>
              <a:buFont typeface="Wingdings" pitchFamily="2" charset="2"/>
              <a:buChar char="v"/>
              <a:defRPr/>
            </a:pPr>
            <a:r>
              <a:rPr lang="es-ES_tradnl" sz="2800" kern="0" dirty="0"/>
              <a:t>Económicos</a:t>
            </a:r>
          </a:p>
          <a:p>
            <a:pPr marL="857250" lvl="2" indent="-171450" eaLnBrk="0" hangingPunct="0">
              <a:spcBef>
                <a:spcPct val="20000"/>
              </a:spcBef>
              <a:buSzPct val="80000"/>
              <a:buFont typeface="Wingdings" pitchFamily="2" charset="2"/>
              <a:buChar char="v"/>
              <a:defRPr/>
            </a:pPr>
            <a:r>
              <a:rPr lang="es-ES_tradnl" sz="2800" kern="0" dirty="0"/>
              <a:t>Beneficios Ambientales.</a:t>
            </a:r>
          </a:p>
          <a:p>
            <a:pPr marL="857250" lvl="2" indent="-171450" eaLnBrk="0" hangingPunct="0">
              <a:spcBef>
                <a:spcPct val="20000"/>
              </a:spcBef>
              <a:buSzPct val="80000"/>
              <a:buFont typeface="Wingdings" pitchFamily="2" charset="2"/>
              <a:buChar char="v"/>
              <a:defRPr/>
            </a:pPr>
            <a:r>
              <a:rPr lang="es-ES_tradnl" sz="2800" kern="0" dirty="0"/>
              <a:t>Beneficios Sociales.</a:t>
            </a:r>
          </a:p>
          <a:p>
            <a:pPr marL="857250" lvl="2" indent="-171450" eaLnBrk="0" hangingPunct="0">
              <a:spcBef>
                <a:spcPct val="20000"/>
              </a:spcBef>
              <a:buSzPct val="80000"/>
              <a:buFont typeface="Wingdings" pitchFamily="2" charset="2"/>
              <a:buChar char="v"/>
              <a:defRPr/>
            </a:pPr>
            <a:r>
              <a:rPr lang="es-ES_tradnl" sz="2800" kern="0" dirty="0"/>
              <a:t>Beneficios al socio.</a:t>
            </a:r>
          </a:p>
          <a:p>
            <a:pPr marL="171450" indent="-171450" eaLnBrk="0" hangingPunct="0">
              <a:spcBef>
                <a:spcPct val="20000"/>
              </a:spcBef>
              <a:buSzPct val="80000"/>
              <a:buFont typeface="Wingdings" pitchFamily="2" charset="2"/>
              <a:buChar char="v"/>
              <a:defRPr/>
            </a:pPr>
            <a:endParaRPr lang="es-ES_tradnl" sz="2800" kern="0" dirty="0"/>
          </a:p>
          <a:p>
            <a:pPr marL="171450" indent="-171450" eaLnBrk="0" hangingPunct="0">
              <a:spcBef>
                <a:spcPct val="20000"/>
              </a:spcBef>
              <a:buSzPct val="80000"/>
              <a:buFont typeface="Wingdings" pitchFamily="2" charset="2"/>
              <a:buChar char="v"/>
              <a:defRPr/>
            </a:pPr>
            <a:endParaRPr lang="es-ES_tradnl" sz="2800" kern="0" dirty="0"/>
          </a:p>
          <a:p>
            <a:pPr marL="857250" lvl="2" indent="-171450" eaLnBrk="0" hangingPunct="0">
              <a:spcBef>
                <a:spcPct val="20000"/>
              </a:spcBef>
              <a:buSzPct val="80000"/>
              <a:defRPr/>
            </a:pPr>
            <a:endParaRPr lang="es-ES_tradnl" sz="2800" kern="0" dirty="0"/>
          </a:p>
          <a:p>
            <a:pPr marL="171450" indent="-171450" eaLnBrk="0" hangingPunct="0">
              <a:spcBef>
                <a:spcPct val="20000"/>
              </a:spcBef>
              <a:buSzPct val="80000"/>
              <a:buFont typeface="Wingdings" pitchFamily="2" charset="2"/>
              <a:buChar char="ü"/>
              <a:defRPr/>
            </a:pPr>
            <a:endParaRPr lang="es-ES_tradnl" sz="2800" kern="0" dirty="0"/>
          </a:p>
        </p:txBody>
      </p:sp>
    </p:spTree>
    <p:extLst>
      <p:ext uri="{BB962C8B-B14F-4D97-AF65-F5344CB8AC3E}">
        <p14:creationId xmlns:p14="http://schemas.microsoft.com/office/powerpoint/2010/main" val="3721555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>
            <a:extLst>
              <a:ext uri="{FF2B5EF4-FFF2-40B4-BE49-F238E27FC236}">
                <a16:creationId xmlns:a16="http://schemas.microsoft.com/office/drawing/2014/main" id="{E027BE4F-FF53-4250-9439-65482C6E4A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04557" y="514350"/>
            <a:ext cx="5012872" cy="685800"/>
          </a:xfrm>
        </p:spPr>
        <p:txBody>
          <a:bodyPr/>
          <a:lstStyle/>
          <a:p>
            <a:r>
              <a:rPr lang="es-ES_tradnl" altLang="es-PE" sz="3000" b="1" dirty="0"/>
              <a:t>Beneficios Ambientales</a:t>
            </a:r>
            <a:endParaRPr lang="es-ES" altLang="es-PE" sz="3000" b="1" dirty="0"/>
          </a:p>
        </p:txBody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1A4E2DB9-92F6-44FE-B65D-AEBF0F02E79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474741" y="1448395"/>
            <a:ext cx="2857500" cy="1587104"/>
          </a:xfrm>
        </p:spPr>
        <p:txBody>
          <a:bodyPr>
            <a:normAutofit/>
          </a:bodyPr>
          <a:lstStyle/>
          <a:p>
            <a:pPr lvl="1">
              <a:buSzPct val="80000"/>
              <a:buFont typeface="Monotype Sorts"/>
              <a:buBlip>
                <a:blip r:embed="rId3"/>
              </a:buBlip>
            </a:pPr>
            <a:r>
              <a:rPr lang="es-ES_tradnl" altLang="es-PE" sz="1500" dirty="0"/>
              <a:t>Bosques.</a:t>
            </a:r>
          </a:p>
          <a:p>
            <a:pPr lvl="1">
              <a:buSzPct val="80000"/>
              <a:buFont typeface="Monotype Sorts"/>
              <a:buBlip>
                <a:blip r:embed="rId3"/>
              </a:buBlip>
            </a:pPr>
            <a:r>
              <a:rPr lang="es-ES_tradnl" altLang="es-PE" sz="1500" dirty="0"/>
              <a:t>Vida silvestre.</a:t>
            </a:r>
          </a:p>
          <a:p>
            <a:pPr lvl="1">
              <a:buSzPct val="80000"/>
              <a:buFont typeface="Monotype Sorts"/>
              <a:buBlip>
                <a:blip r:embed="rId3"/>
              </a:buBlip>
            </a:pPr>
            <a:r>
              <a:rPr lang="es-ES_tradnl" altLang="es-PE" sz="1500" dirty="0"/>
              <a:t>Agua.</a:t>
            </a:r>
          </a:p>
          <a:p>
            <a:pPr lvl="1">
              <a:buSzPct val="80000"/>
              <a:buFont typeface="Monotype Sorts"/>
              <a:buBlip>
                <a:blip r:embed="rId3"/>
              </a:buBlip>
            </a:pPr>
            <a:r>
              <a:rPr lang="es-ES_tradnl" altLang="es-PE" sz="1500" dirty="0"/>
              <a:t>Suelos.</a:t>
            </a:r>
          </a:p>
          <a:p>
            <a:pPr lvl="1">
              <a:buSzPct val="80000"/>
              <a:buFont typeface="Monotype Sorts"/>
              <a:buBlip>
                <a:blip r:embed="rId3"/>
              </a:buBlip>
            </a:pPr>
            <a:r>
              <a:rPr lang="es-ES_tradnl" altLang="es-PE" sz="1500" dirty="0"/>
              <a:t>Manejo de desechos.</a:t>
            </a:r>
          </a:p>
          <a:p>
            <a:pPr marL="0" indent="0">
              <a:buNone/>
            </a:pPr>
            <a:endParaRPr lang="es-ES" altLang="es-PE" sz="1500" dirty="0"/>
          </a:p>
        </p:txBody>
      </p:sp>
      <p:pic>
        <p:nvPicPr>
          <p:cNvPr id="19461" name="Picture 4" descr="59">
            <a:extLst>
              <a:ext uri="{FF2B5EF4-FFF2-40B4-BE49-F238E27FC236}">
                <a16:creationId xmlns:a16="http://schemas.microsoft.com/office/drawing/2014/main" id="{5289AF46-DF2E-4C7F-B0D2-C29DA03BC435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53240" y="2171700"/>
            <a:ext cx="2276475" cy="3034904"/>
          </a:xfrm>
          <a:noFill/>
        </p:spPr>
      </p:pic>
      <p:pic>
        <p:nvPicPr>
          <p:cNvPr id="19462" name="Picture 5" descr="68">
            <a:extLst>
              <a:ext uri="{FF2B5EF4-FFF2-40B4-BE49-F238E27FC236}">
                <a16:creationId xmlns:a16="http://schemas.microsoft.com/office/drawing/2014/main" id="{FA73FEA1-93B9-456D-937C-10B8B0EE5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350" y="4422409"/>
            <a:ext cx="2343150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6" descr="65">
            <a:extLst>
              <a:ext uri="{FF2B5EF4-FFF2-40B4-BE49-F238E27FC236}">
                <a16:creationId xmlns:a16="http://schemas.microsoft.com/office/drawing/2014/main" id="{FF39AD4E-127C-457B-BEB8-E41B12EB6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384" y="4142611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7" descr="66">
            <a:extLst>
              <a:ext uri="{FF2B5EF4-FFF2-40B4-BE49-F238E27FC236}">
                <a16:creationId xmlns:a16="http://schemas.microsoft.com/office/drawing/2014/main" id="{2D03146C-FC2E-49D6-9C00-462A0F37F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66" y="2457451"/>
            <a:ext cx="1540669" cy="1156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Text Box 8">
            <a:extLst>
              <a:ext uri="{FF2B5EF4-FFF2-40B4-BE49-F238E27FC236}">
                <a16:creationId xmlns:a16="http://schemas.microsoft.com/office/drawing/2014/main" id="{0CF8A5ED-4C88-4AEF-A199-4003B1ABC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817395"/>
            <a:ext cx="51435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altLang="es-PE" sz="750">
                <a:latin typeface="Verdana" panose="020B0604030504040204" pitchFamily="34" charset="0"/>
              </a:rPr>
              <a:t>10:30</a:t>
            </a:r>
          </a:p>
        </p:txBody>
      </p:sp>
      <p:pic>
        <p:nvPicPr>
          <p:cNvPr id="11" name="Marcador de contenido 4">
            <a:extLst>
              <a:ext uri="{FF2B5EF4-FFF2-40B4-BE49-F238E27FC236}">
                <a16:creationId xmlns:a16="http://schemas.microsoft.com/office/drawing/2014/main" id="{DACD35BD-A96E-452C-B227-9F38952825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-2377287" y="2096080"/>
            <a:ext cx="6780647" cy="274319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10A41A5-4AF6-48E0-89ED-F8F82F9432FB}"/>
              </a:ext>
            </a:extLst>
          </p:cNvPr>
          <p:cNvSpPr txBox="1">
            <a:spLocks/>
          </p:cNvSpPr>
          <p:nvPr/>
        </p:nvSpPr>
        <p:spPr>
          <a:xfrm>
            <a:off x="131294" y="4420624"/>
            <a:ext cx="2000280" cy="2057399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x-none" sz="2800" dirty="0"/>
              <a:t>Agroforestal </a:t>
            </a:r>
            <a:br>
              <a:rPr lang="x-none" sz="2800" dirty="0"/>
            </a:br>
            <a:r>
              <a:rPr lang="x-none" sz="2800" dirty="0"/>
              <a:t>Aromas </a:t>
            </a:r>
            <a:br>
              <a:rPr lang="x-none" sz="2800" dirty="0"/>
            </a:br>
            <a:r>
              <a:rPr lang="x-none" sz="2800" dirty="0"/>
              <a:t>Amazónicos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7854A525-9B98-454B-AE18-B7E80D5327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294" y="2614672"/>
            <a:ext cx="2119271" cy="2148960"/>
          </a:xfrm>
          <a:prstGeom prst="rect">
            <a:avLst/>
          </a:prstGeom>
          <a:noFill/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F1B56D3-065C-4556-9B64-B98E23805FC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67"/>
          <a:stretch/>
        </p:blipFill>
        <p:spPr>
          <a:xfrm>
            <a:off x="3175906" y="6220160"/>
            <a:ext cx="5968093" cy="61379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4">
            <a:extLst>
              <a:ext uri="{FF2B5EF4-FFF2-40B4-BE49-F238E27FC236}">
                <a16:creationId xmlns:a16="http://schemas.microsoft.com/office/drawing/2014/main" id="{998544A5-F69D-4098-B8E2-706246AA9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2177145" y="2177147"/>
            <a:ext cx="6966859" cy="2612570"/>
          </a:xfrm>
          <a:prstGeom prst="rect">
            <a:avLst/>
          </a:prstGeom>
        </p:spPr>
      </p:pic>
      <p:sp>
        <p:nvSpPr>
          <p:cNvPr id="1028" name="Rectangle 2">
            <a:extLst>
              <a:ext uri="{FF2B5EF4-FFF2-40B4-BE49-F238E27FC236}">
                <a16:creationId xmlns:a16="http://schemas.microsoft.com/office/drawing/2014/main" id="{2B0EADA2-256A-4AB4-B42C-B55FE36E17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2224" y="21409"/>
            <a:ext cx="4057650" cy="685800"/>
          </a:xfrm>
        </p:spPr>
        <p:txBody>
          <a:bodyPr/>
          <a:lstStyle/>
          <a:p>
            <a:r>
              <a:rPr lang="es-ES_tradnl" altLang="es-PE" sz="2700" b="1" dirty="0"/>
              <a:t>Beneficios sociales</a:t>
            </a:r>
            <a:endParaRPr lang="es-ES" altLang="es-PE" sz="2700" b="1" dirty="0"/>
          </a:p>
        </p:txBody>
      </p:sp>
      <p:sp>
        <p:nvSpPr>
          <p:cNvPr id="1029" name="Rectangle 3">
            <a:extLst>
              <a:ext uri="{FF2B5EF4-FFF2-40B4-BE49-F238E27FC236}">
                <a16:creationId xmlns:a16="http://schemas.microsoft.com/office/drawing/2014/main" id="{7FDAEA1F-F1DB-4B8D-9090-EC2544280BB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135084" y="1523178"/>
            <a:ext cx="4457700" cy="3543300"/>
          </a:xfrm>
        </p:spPr>
        <p:txBody>
          <a:bodyPr>
            <a:normAutofit lnSpcReduction="10000"/>
          </a:bodyPr>
          <a:lstStyle/>
          <a:p>
            <a:pPr marL="0" indent="0" algn="just">
              <a:buBlip>
                <a:blip r:embed="rId4"/>
              </a:buBlip>
            </a:pPr>
            <a:r>
              <a:rPr lang="es-ES_tradnl" altLang="es-PE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s-ES_tradnl" altLang="es-PE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Derecho a organizarse.</a:t>
            </a:r>
          </a:p>
          <a:p>
            <a:pPr marL="0" indent="0" algn="just">
              <a:buNone/>
            </a:pPr>
            <a:endParaRPr lang="en-US" altLang="es-PE" sz="1500" dirty="0">
              <a:cs typeface="Times New Roman" panose="02020603050405020304" pitchFamily="18" charset="0"/>
            </a:endParaRPr>
          </a:p>
          <a:p>
            <a:pPr marL="0" indent="0" algn="just">
              <a:buBlip>
                <a:blip r:embed="rId4"/>
              </a:buBlip>
            </a:pPr>
            <a:r>
              <a:rPr lang="es-ES_tradnl" altLang="es-PE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 Derecho a un trabajo higiénico y seguro.</a:t>
            </a:r>
          </a:p>
          <a:p>
            <a:pPr marL="0" indent="0" algn="just">
              <a:buNone/>
            </a:pPr>
            <a:endParaRPr lang="en-US" altLang="es-PE" sz="1500" dirty="0">
              <a:cs typeface="Times New Roman" panose="02020603050405020304" pitchFamily="18" charset="0"/>
            </a:endParaRPr>
          </a:p>
          <a:p>
            <a:pPr marL="0" indent="0" algn="just">
              <a:buBlip>
                <a:blip r:embed="rId4"/>
              </a:buBlip>
            </a:pPr>
            <a:r>
              <a:rPr lang="es-ES_tradnl" altLang="es-PE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 Salario mínimo nacional.</a:t>
            </a:r>
          </a:p>
          <a:p>
            <a:pPr marL="0" indent="0" algn="just">
              <a:buNone/>
            </a:pPr>
            <a:endParaRPr lang="en-US" altLang="es-PE" sz="1500" dirty="0">
              <a:cs typeface="Times New Roman" panose="02020603050405020304" pitchFamily="18" charset="0"/>
            </a:endParaRPr>
          </a:p>
          <a:p>
            <a:pPr marL="0" indent="0" algn="just">
              <a:buBlip>
                <a:blip r:embed="rId4"/>
              </a:buBlip>
            </a:pPr>
            <a:r>
              <a:rPr lang="es-ES_tradnl" altLang="es-PE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 Vivienda digna.</a:t>
            </a:r>
          </a:p>
          <a:p>
            <a:pPr marL="0" indent="0" algn="just">
              <a:buNone/>
            </a:pPr>
            <a:endParaRPr lang="en-US" altLang="es-PE" sz="1500" dirty="0">
              <a:cs typeface="Times New Roman" panose="02020603050405020304" pitchFamily="18" charset="0"/>
            </a:endParaRPr>
          </a:p>
          <a:p>
            <a:pPr marL="0" indent="0" algn="just">
              <a:buBlip>
                <a:blip r:embed="rId4"/>
              </a:buBlip>
            </a:pPr>
            <a:r>
              <a:rPr lang="es-ES_tradnl" altLang="es-PE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 Acceso a los servicios de salud.</a:t>
            </a:r>
          </a:p>
          <a:p>
            <a:pPr marL="0" indent="0" algn="just">
              <a:buNone/>
            </a:pPr>
            <a:r>
              <a:rPr lang="es-ES_tradnl" altLang="es-PE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endParaRPr lang="en-US" altLang="es-PE" sz="1500" dirty="0">
              <a:cs typeface="Times New Roman" panose="02020603050405020304" pitchFamily="18" charset="0"/>
            </a:endParaRPr>
          </a:p>
          <a:p>
            <a:pPr marL="0" indent="0" algn="just">
              <a:buBlip>
                <a:blip r:embed="rId4"/>
              </a:buBlip>
            </a:pPr>
            <a:r>
              <a:rPr lang="es-ES_tradnl" altLang="es-PE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 Acceso a escuelas.</a:t>
            </a:r>
            <a:endParaRPr lang="en-US" altLang="es-PE" sz="15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s-ES" altLang="es-PE" sz="1500" dirty="0"/>
          </a:p>
        </p:txBody>
      </p:sp>
      <p:pic>
        <p:nvPicPr>
          <p:cNvPr id="1030" name="Picture 4" descr="58">
            <a:extLst>
              <a:ext uri="{FF2B5EF4-FFF2-40B4-BE49-F238E27FC236}">
                <a16:creationId xmlns:a16="http://schemas.microsoft.com/office/drawing/2014/main" id="{E6456E4D-93A7-48D2-AFCE-FE331A84BABB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2890" y="857250"/>
            <a:ext cx="2114550" cy="1600200"/>
          </a:xfrm>
          <a:noFill/>
        </p:spPr>
      </p:pic>
      <p:pic>
        <p:nvPicPr>
          <p:cNvPr id="1031" name="Picture 5" descr="Agua potable">
            <a:extLst>
              <a:ext uri="{FF2B5EF4-FFF2-40B4-BE49-F238E27FC236}">
                <a16:creationId xmlns:a16="http://schemas.microsoft.com/office/drawing/2014/main" id="{196903EB-3E6E-40D8-82B1-AD20BD6AA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890" y="3886200"/>
            <a:ext cx="211455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8">
            <a:extLst>
              <a:ext uri="{FF2B5EF4-FFF2-40B4-BE49-F238E27FC236}">
                <a16:creationId xmlns:a16="http://schemas.microsoft.com/office/drawing/2014/main" id="{7A4755F6-75CA-475D-8BBF-13BF204C7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707209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s-ES" altLang="es-PE" sz="1350"/>
          </a:p>
        </p:txBody>
      </p:sp>
      <p:graphicFrame>
        <p:nvGraphicFramePr>
          <p:cNvPr id="1026" name="Object 7">
            <a:extLst>
              <a:ext uri="{FF2B5EF4-FFF2-40B4-BE49-F238E27FC236}">
                <a16:creationId xmlns:a16="http://schemas.microsoft.com/office/drawing/2014/main" id="{B76915F9-384D-4CE5-9F7C-6BE30ABAE6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4431837"/>
              </p:ext>
            </p:extLst>
          </p:nvPr>
        </p:nvGraphicFramePr>
        <p:xfrm>
          <a:off x="6702890" y="2286000"/>
          <a:ext cx="2114550" cy="188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7" imgW="4567364" imgH="3424543" progId="PowerPoint.Slide.12">
                  <p:embed/>
                </p:oleObj>
              </mc:Choice>
              <mc:Fallback>
                <p:oleObj name="Slide" r:id="rId7" imgW="4567364" imgH="3424543" progId="PowerPoint.Slide.12">
                  <p:embed/>
                  <p:pic>
                    <p:nvPicPr>
                      <p:cNvPr id="1026" name="Object 7">
                        <a:extLst>
                          <a:ext uri="{FF2B5EF4-FFF2-40B4-BE49-F238E27FC236}">
                            <a16:creationId xmlns:a16="http://schemas.microsoft.com/office/drawing/2014/main" id="{B76915F9-384D-4CE5-9F7C-6BE30ABAE6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2890" y="2286000"/>
                        <a:ext cx="2114550" cy="1885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982BCEEB-7A6B-4F3F-8D2D-283A581A65D6}"/>
              </a:ext>
            </a:extLst>
          </p:cNvPr>
          <p:cNvSpPr txBox="1">
            <a:spLocks/>
          </p:cNvSpPr>
          <p:nvPr/>
        </p:nvSpPr>
        <p:spPr>
          <a:xfrm>
            <a:off x="282703" y="4943475"/>
            <a:ext cx="2090057" cy="1354592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x-none" sz="2800" dirty="0"/>
              <a:t>Agroforestal </a:t>
            </a:r>
            <a:br>
              <a:rPr lang="x-none" sz="2800" dirty="0"/>
            </a:br>
            <a:r>
              <a:rPr lang="x-none" sz="2800" dirty="0"/>
              <a:t>Aromas </a:t>
            </a:r>
            <a:br>
              <a:rPr lang="x-none" sz="2800" dirty="0"/>
            </a:br>
            <a:r>
              <a:rPr lang="x-none" sz="2800" dirty="0"/>
              <a:t>Amazónicos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8B35219-4D84-45ED-9593-8A164DFB73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5314" y="2733206"/>
            <a:ext cx="2416628" cy="2450483"/>
          </a:xfrm>
          <a:prstGeom prst="rect">
            <a:avLst/>
          </a:prstGeom>
          <a:noFill/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2A71312-1F55-4970-BA2B-159BA6E470A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67"/>
          <a:stretch/>
        </p:blipFill>
        <p:spPr>
          <a:xfrm>
            <a:off x="2612570" y="6121192"/>
            <a:ext cx="5968093" cy="61379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165DBDBC-8A19-4E73-8513-8E348CC59C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77883" y="234038"/>
            <a:ext cx="5829300" cy="685800"/>
          </a:xfrm>
        </p:spPr>
        <p:txBody>
          <a:bodyPr/>
          <a:lstStyle/>
          <a:p>
            <a:r>
              <a:rPr lang="es-ES_tradnl" altLang="es-PE" sz="2700" b="1" dirty="0"/>
              <a:t>Beneficios para el/la socio/a</a:t>
            </a:r>
            <a:endParaRPr lang="es-ES" altLang="es-PE" sz="2700" b="1" dirty="0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42FEA308-6597-42B0-B8EF-B9B3A9881F5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612570" y="1929321"/>
            <a:ext cx="4514850" cy="3417546"/>
          </a:xfrm>
        </p:spPr>
        <p:txBody>
          <a:bodyPr>
            <a:normAutofit/>
          </a:bodyPr>
          <a:lstStyle/>
          <a:p>
            <a:pPr marL="0" indent="0">
              <a:buSzPct val="100000"/>
              <a:buBlip>
                <a:blip r:embed="rId3"/>
              </a:buBlip>
            </a:pPr>
            <a:r>
              <a:rPr lang="es-ES_tradnl" altLang="es-PE" sz="165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s-ES_tradnl" altLang="es-PE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Mejores oportunidades en el mercado.</a:t>
            </a:r>
          </a:p>
          <a:p>
            <a:pPr marL="0" indent="0">
              <a:buSzPct val="100000"/>
              <a:buBlip>
                <a:blip r:embed="rId3"/>
              </a:buBlip>
            </a:pPr>
            <a:r>
              <a:rPr lang="es-ES_tradnl" altLang="es-PE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 Mejores precios </a:t>
            </a:r>
          </a:p>
          <a:p>
            <a:pPr marL="0" indent="0">
              <a:buSzPct val="100000"/>
              <a:buBlip>
                <a:blip r:embed="rId3"/>
              </a:buBlip>
            </a:pPr>
            <a:r>
              <a:rPr lang="es-ES_tradnl" altLang="es-PE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 Fincas más eficientes y más organizadas. </a:t>
            </a:r>
          </a:p>
          <a:p>
            <a:pPr marL="0" indent="0">
              <a:buSzPct val="100000"/>
              <a:buBlip>
                <a:blip r:embed="rId3"/>
              </a:buBlip>
            </a:pPr>
            <a:r>
              <a:rPr lang="es-ES_tradnl" altLang="es-PE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 Mejor control de costos.</a:t>
            </a:r>
          </a:p>
          <a:p>
            <a:pPr marL="0" indent="0">
              <a:buSzPct val="100000"/>
              <a:buBlip>
                <a:blip r:embed="rId3"/>
              </a:buBlip>
            </a:pPr>
            <a:r>
              <a:rPr lang="es-ES_tradnl" altLang="es-PE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 Trabajadores más contentos, sanos, seguros y productivos.</a:t>
            </a:r>
          </a:p>
          <a:p>
            <a:pPr marL="0" indent="0">
              <a:buSzPct val="100000"/>
              <a:buBlip>
                <a:blip r:embed="rId3"/>
              </a:buBlip>
            </a:pPr>
            <a:r>
              <a:rPr lang="es-ES_tradnl" altLang="es-PE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 Menos uso de insumos.</a:t>
            </a:r>
          </a:p>
          <a:p>
            <a:pPr marL="0" indent="0">
              <a:buSzPct val="100000"/>
              <a:buBlip>
                <a:blip r:embed="rId3"/>
              </a:buBlip>
            </a:pPr>
            <a:r>
              <a:rPr lang="es-ES_tradnl" altLang="es-PE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Mejor imagen pública.</a:t>
            </a:r>
          </a:p>
          <a:p>
            <a:pPr marL="0" indent="0">
              <a:buSzPct val="100000"/>
              <a:buBlip>
                <a:blip r:embed="rId3"/>
              </a:buBlip>
            </a:pPr>
            <a:r>
              <a:rPr lang="es-ES_tradnl" altLang="es-PE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 Mejores relaciones con los vecinos.</a:t>
            </a:r>
          </a:p>
          <a:p>
            <a:pPr marL="0" indent="0">
              <a:buSzPct val="100000"/>
              <a:buBlip>
                <a:blip r:embed="rId3"/>
              </a:buBlip>
            </a:pPr>
            <a:r>
              <a:rPr lang="es-ES_tradnl" altLang="es-PE" sz="1500" dirty="0">
                <a:solidFill>
                  <a:srgbClr val="000000"/>
                </a:solidFill>
                <a:cs typeface="Times New Roman" panose="02020603050405020304" pitchFamily="18" charset="0"/>
              </a:rPr>
              <a:t> Más satisfacción personal</a:t>
            </a:r>
            <a:endParaRPr lang="en-US" altLang="es-PE" sz="1500" dirty="0">
              <a:cs typeface="Times New Roman" panose="02020603050405020304" pitchFamily="18" charset="0"/>
            </a:endParaRPr>
          </a:p>
          <a:p>
            <a:pPr marL="0" indent="0">
              <a:buSzPct val="100000"/>
              <a:buNone/>
            </a:pPr>
            <a:endParaRPr lang="es-ES" altLang="es-PE" sz="1650" dirty="0"/>
          </a:p>
        </p:txBody>
      </p:sp>
      <p:pic>
        <p:nvPicPr>
          <p:cNvPr id="8" name="Marcador de contenido 4">
            <a:extLst>
              <a:ext uri="{FF2B5EF4-FFF2-40B4-BE49-F238E27FC236}">
                <a16:creationId xmlns:a16="http://schemas.microsoft.com/office/drawing/2014/main" id="{708D1D99-7327-44D7-BBB8-BD1BA891A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177145" y="2177147"/>
            <a:ext cx="6966859" cy="261257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A53E53E-55F0-4D75-80E3-3B5BEDC19D4E}"/>
              </a:ext>
            </a:extLst>
          </p:cNvPr>
          <p:cNvSpPr txBox="1">
            <a:spLocks/>
          </p:cNvSpPr>
          <p:nvPr/>
        </p:nvSpPr>
        <p:spPr>
          <a:xfrm>
            <a:off x="206177" y="4831894"/>
            <a:ext cx="2090057" cy="1354592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x-none" sz="2800" dirty="0"/>
              <a:t>Agroforestal </a:t>
            </a:r>
            <a:br>
              <a:rPr lang="x-none" sz="2800" dirty="0"/>
            </a:br>
            <a:r>
              <a:rPr lang="x-none" sz="2800" dirty="0"/>
              <a:t>Aromas </a:t>
            </a:r>
            <a:br>
              <a:rPr lang="x-none" sz="2800" dirty="0"/>
            </a:br>
            <a:r>
              <a:rPr lang="x-none" sz="2800" dirty="0"/>
              <a:t>Amazónicos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34951C6-3FAC-422A-8CE8-AA1A2B7F6B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5314" y="2733206"/>
            <a:ext cx="2416628" cy="2450483"/>
          </a:xfrm>
          <a:prstGeom prst="rect">
            <a:avLst/>
          </a:prstGeom>
          <a:noFill/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4D2294F-8F80-4298-9FD5-DDF9B9A52A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1432" y="1075872"/>
            <a:ext cx="2739771" cy="445225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3307AA0-4980-4919-9EAC-60431E66191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67"/>
          <a:stretch/>
        </p:blipFill>
        <p:spPr>
          <a:xfrm>
            <a:off x="3175906" y="6220160"/>
            <a:ext cx="5968093" cy="61379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8517</TotalTime>
  <Words>190</Words>
  <Application>Microsoft Office PowerPoint</Application>
  <PresentationFormat>Presentación en pantalla (4:3)</PresentationFormat>
  <Paragraphs>52</Paragraphs>
  <Slides>5</Slides>
  <Notes>3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3" baseType="lpstr">
      <vt:lpstr>Arial</vt:lpstr>
      <vt:lpstr>Calibri</vt:lpstr>
      <vt:lpstr>Calibri Light</vt:lpstr>
      <vt:lpstr>Monotype Sorts</vt:lpstr>
      <vt:lpstr>Verdana</vt:lpstr>
      <vt:lpstr>Wingdings</vt:lpstr>
      <vt:lpstr>Office Theme</vt:lpstr>
      <vt:lpstr>Microsoft Office PowerPoint Slide</vt:lpstr>
      <vt:lpstr>“importancia de la Certificación en las Cooperativas del Perú</vt:lpstr>
      <vt:lpstr>Beneficios de la Certificación</vt:lpstr>
      <vt:lpstr>Beneficios Ambientales</vt:lpstr>
      <vt:lpstr>Beneficios sociales</vt:lpstr>
      <vt:lpstr>Beneficios para el/la socio/a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Agroforestal  Aromas  Amazónicos</dc:title>
  <dc:creator>Leif Pedersen</dc:creator>
  <cp:lastModifiedBy>Santos Medina</cp:lastModifiedBy>
  <cp:revision>66</cp:revision>
  <dcterms:created xsi:type="dcterms:W3CDTF">2020-03-18T07:22:56Z</dcterms:created>
  <dcterms:modified xsi:type="dcterms:W3CDTF">2023-01-20T19:58:38Z</dcterms:modified>
</cp:coreProperties>
</file>